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7"/>
  </p:normalViewPr>
  <p:slideViewPr>
    <p:cSldViewPr>
      <p:cViewPr varScale="1">
        <p:scale>
          <a:sx n="60" d="100"/>
          <a:sy n="60" d="100"/>
        </p:scale>
        <p:origin x="192" y="46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928081" y="1075931"/>
            <a:ext cx="1263015" cy="7575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FFAB40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10/19/24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273866" y="3996131"/>
            <a:ext cx="7738745" cy="1739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 algn="ctr">
              <a:lnSpc>
                <a:spcPct val="100000"/>
              </a:lnSpc>
              <a:spcBef>
                <a:spcPts val="100"/>
              </a:spcBef>
            </a:pPr>
            <a:r>
              <a:rPr sz="3750" spc="-80" dirty="0">
                <a:solidFill>
                  <a:srgbClr val="FFFFFF"/>
                </a:solidFill>
              </a:rPr>
              <a:t>Overcoming</a:t>
            </a:r>
            <a:r>
              <a:rPr sz="3750" spc="-204" dirty="0">
                <a:solidFill>
                  <a:srgbClr val="FFFFFF"/>
                </a:solidFill>
              </a:rPr>
              <a:t> </a:t>
            </a:r>
            <a:r>
              <a:rPr sz="3750" spc="-95" dirty="0">
                <a:solidFill>
                  <a:srgbClr val="FFFFFF"/>
                </a:solidFill>
              </a:rPr>
              <a:t>Challenges</a:t>
            </a:r>
            <a:r>
              <a:rPr sz="3750" spc="-200" dirty="0">
                <a:solidFill>
                  <a:srgbClr val="FFFFFF"/>
                </a:solidFill>
              </a:rPr>
              <a:t> </a:t>
            </a:r>
            <a:r>
              <a:rPr sz="3750" spc="-80" dirty="0">
                <a:solidFill>
                  <a:srgbClr val="FFFFFF"/>
                </a:solidFill>
              </a:rPr>
              <a:t>in</a:t>
            </a:r>
            <a:r>
              <a:rPr sz="3750" spc="-200" dirty="0">
                <a:solidFill>
                  <a:srgbClr val="FFFFFF"/>
                </a:solidFill>
              </a:rPr>
              <a:t> </a:t>
            </a:r>
            <a:r>
              <a:rPr sz="3750" spc="-400" dirty="0">
                <a:solidFill>
                  <a:srgbClr val="FFFFFF"/>
                </a:solidFill>
              </a:rPr>
              <a:t>AI </a:t>
            </a:r>
            <a:r>
              <a:rPr sz="3750" spc="-95" dirty="0">
                <a:solidFill>
                  <a:srgbClr val="FFFFFF"/>
                </a:solidFill>
              </a:rPr>
              <a:t>Healthcare</a:t>
            </a:r>
            <a:r>
              <a:rPr sz="3750" spc="-160" dirty="0">
                <a:solidFill>
                  <a:srgbClr val="FFFFFF"/>
                </a:solidFill>
              </a:rPr>
              <a:t> Bots: </a:t>
            </a:r>
            <a:r>
              <a:rPr sz="3750" spc="-40" dirty="0">
                <a:solidFill>
                  <a:srgbClr val="FFFFFF"/>
                </a:solidFill>
              </a:rPr>
              <a:t>Insights </a:t>
            </a:r>
            <a:r>
              <a:rPr sz="3750" spc="-100" dirty="0">
                <a:solidFill>
                  <a:srgbClr val="FFFFFF"/>
                </a:solidFill>
              </a:rPr>
              <a:t>from</a:t>
            </a:r>
            <a:r>
              <a:rPr sz="3750" spc="-225" dirty="0">
                <a:solidFill>
                  <a:srgbClr val="FFFFFF"/>
                </a:solidFill>
              </a:rPr>
              <a:t> </a:t>
            </a:r>
            <a:r>
              <a:rPr sz="3750" spc="-45" dirty="0">
                <a:solidFill>
                  <a:srgbClr val="FFFFFF"/>
                </a:solidFill>
              </a:rPr>
              <a:t>the</a:t>
            </a:r>
            <a:r>
              <a:rPr sz="3750" spc="-235" dirty="0">
                <a:solidFill>
                  <a:srgbClr val="FFFFFF"/>
                </a:solidFill>
              </a:rPr>
              <a:t> </a:t>
            </a:r>
            <a:r>
              <a:rPr sz="3750" spc="-170" dirty="0">
                <a:solidFill>
                  <a:srgbClr val="FFFFFF"/>
                </a:solidFill>
              </a:rPr>
              <a:t>Phi3</a:t>
            </a:r>
            <a:r>
              <a:rPr sz="3750" spc="-195" dirty="0">
                <a:solidFill>
                  <a:srgbClr val="FFFFFF"/>
                </a:solidFill>
              </a:rPr>
              <a:t> </a:t>
            </a:r>
            <a:r>
              <a:rPr sz="3750" spc="-114" dirty="0">
                <a:solidFill>
                  <a:srgbClr val="FFFFFF"/>
                </a:solidFill>
              </a:rPr>
              <a:t>Implementation</a:t>
            </a:r>
            <a:endParaRPr sz="375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513830" cy="44830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750" spc="-95" dirty="0"/>
              <a:t>Introduction</a:t>
            </a:r>
            <a:r>
              <a:rPr sz="2750" spc="-130" dirty="0"/>
              <a:t> </a:t>
            </a:r>
            <a:r>
              <a:rPr sz="2750" spc="-20" dirty="0"/>
              <a:t>to</a:t>
            </a:r>
            <a:r>
              <a:rPr sz="2750" spc="-130" dirty="0"/>
              <a:t> </a:t>
            </a:r>
            <a:r>
              <a:rPr sz="2750" spc="-275" dirty="0"/>
              <a:t>AI</a:t>
            </a:r>
            <a:r>
              <a:rPr sz="2750" spc="-130" dirty="0"/>
              <a:t> </a:t>
            </a:r>
            <a:r>
              <a:rPr sz="2750" spc="-50" dirty="0"/>
              <a:t>Healthcare</a:t>
            </a:r>
            <a:r>
              <a:rPr sz="2750" spc="-130" dirty="0"/>
              <a:t> </a:t>
            </a:r>
            <a:r>
              <a:rPr sz="2750" spc="-20" dirty="0"/>
              <a:t>Bots</a:t>
            </a:r>
            <a:endParaRPr sz="2750"/>
          </a:p>
        </p:txBody>
      </p:sp>
      <p:sp>
        <p:nvSpPr>
          <p:cNvPr id="4" name="object 4"/>
          <p:cNvSpPr txBox="1"/>
          <p:nvPr/>
        </p:nvSpPr>
        <p:spPr>
          <a:xfrm>
            <a:off x="9130296" y="3423932"/>
            <a:ext cx="7581900" cy="1300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1299"/>
              </a:lnSpc>
              <a:spcBef>
                <a:spcPts val="100"/>
              </a:spcBef>
            </a:pP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165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today's</a:t>
            </a:r>
            <a:r>
              <a:rPr sz="165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rapidly</a:t>
            </a:r>
            <a:r>
              <a:rPr sz="165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evolving</a:t>
            </a:r>
            <a:r>
              <a:rPr sz="165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b="1" dirty="0">
                <a:solidFill>
                  <a:srgbClr val="FFFFFF"/>
                </a:solidFill>
                <a:latin typeface="Verdana"/>
                <a:cs typeface="Verdana"/>
              </a:rPr>
              <a:t>healthcare</a:t>
            </a:r>
            <a:r>
              <a:rPr sz="1650" b="1" spc="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b="1" spc="-25" dirty="0">
                <a:solidFill>
                  <a:srgbClr val="FFFFFF"/>
                </a:solidFill>
                <a:latin typeface="Verdana"/>
                <a:cs typeface="Verdana"/>
              </a:rPr>
              <a:t>landscape</a:t>
            </a:r>
            <a:r>
              <a:rPr sz="1650" spc="-2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165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165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healthcare</a:t>
            </a:r>
            <a:r>
              <a:rPr sz="165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-20" dirty="0">
                <a:solidFill>
                  <a:srgbClr val="FFFFFF"/>
                </a:solidFill>
                <a:latin typeface="Verdana"/>
                <a:cs typeface="Verdana"/>
              </a:rPr>
              <a:t>bots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play</a:t>
            </a:r>
            <a:r>
              <a:rPr sz="1650" spc="-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650" spc="-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crucial</a:t>
            </a:r>
            <a:r>
              <a:rPr sz="1650" spc="-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role</a:t>
            </a:r>
            <a:r>
              <a:rPr sz="1650" spc="-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1650" spc="-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50" dirty="0">
                <a:solidFill>
                  <a:srgbClr val="FFFFFF"/>
                </a:solidFill>
                <a:latin typeface="Verdana"/>
                <a:cs typeface="Verdana"/>
              </a:rPr>
              <a:t>enhancing</a:t>
            </a:r>
            <a:r>
              <a:rPr sz="1650" spc="-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patient</a:t>
            </a:r>
            <a:r>
              <a:rPr sz="1650" spc="-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55" dirty="0">
                <a:solidFill>
                  <a:srgbClr val="FFFFFF"/>
                </a:solidFill>
                <a:latin typeface="Verdana"/>
                <a:cs typeface="Verdana"/>
              </a:rPr>
              <a:t>engagement</a:t>
            </a:r>
            <a:r>
              <a:rPr sz="1650" spc="-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5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1650" spc="-10" dirty="0">
                <a:solidFill>
                  <a:srgbClr val="FFFFFF"/>
                </a:solidFill>
                <a:latin typeface="Verdana"/>
                <a:cs typeface="Verdana"/>
              </a:rPr>
              <a:t> streamlining </a:t>
            </a:r>
            <a:r>
              <a:rPr sz="1650" spc="-20" dirty="0">
                <a:solidFill>
                  <a:srgbClr val="FFFFFF"/>
                </a:solidFill>
                <a:latin typeface="Verdana"/>
                <a:cs typeface="Verdana"/>
              </a:rPr>
              <a:t>operations.</a:t>
            </a:r>
            <a:r>
              <a:rPr sz="165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-20" dirty="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sz="165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presentation</a:t>
            </a:r>
            <a:r>
              <a:rPr sz="1650" spc="-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-10" dirty="0">
                <a:solidFill>
                  <a:srgbClr val="FFFFFF"/>
                </a:solidFill>
                <a:latin typeface="Verdana"/>
                <a:cs typeface="Verdana"/>
              </a:rPr>
              <a:t>explores</a:t>
            </a:r>
            <a:r>
              <a:rPr sz="165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1650" spc="-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b="1" spc="-30" dirty="0">
                <a:solidFill>
                  <a:srgbClr val="FFFFFF"/>
                </a:solidFill>
                <a:latin typeface="Verdana"/>
                <a:cs typeface="Verdana"/>
              </a:rPr>
              <a:t>challenges</a:t>
            </a:r>
            <a:r>
              <a:rPr sz="1650" b="1" spc="-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faced</a:t>
            </a:r>
            <a:r>
              <a:rPr sz="1650" spc="-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during</a:t>
            </a:r>
            <a:r>
              <a:rPr sz="1650" spc="-25" dirty="0">
                <a:solidFill>
                  <a:srgbClr val="FFFFFF"/>
                </a:solidFill>
                <a:latin typeface="Verdana"/>
                <a:cs typeface="Verdana"/>
              </a:rPr>
              <a:t> the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Phi3</a:t>
            </a:r>
            <a:r>
              <a:rPr sz="1650" spc="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45" dirty="0">
                <a:solidFill>
                  <a:srgbClr val="FFFFFF"/>
                </a:solidFill>
                <a:latin typeface="Verdana"/>
                <a:cs typeface="Verdana"/>
              </a:rPr>
              <a:t>implementation</a:t>
            </a:r>
            <a:r>
              <a:rPr sz="1650" spc="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5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1650" spc="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offers</a:t>
            </a:r>
            <a:r>
              <a:rPr sz="1650" spc="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insights</a:t>
            </a:r>
            <a:r>
              <a:rPr sz="1650" spc="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into</a:t>
            </a:r>
            <a:r>
              <a:rPr sz="1650" spc="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effective</a:t>
            </a:r>
            <a:r>
              <a:rPr sz="1650" spc="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strategies</a:t>
            </a:r>
            <a:r>
              <a:rPr sz="1650" spc="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-25" dirty="0">
                <a:solidFill>
                  <a:srgbClr val="FFFFFF"/>
                </a:solidFill>
                <a:latin typeface="Verdana"/>
                <a:cs typeface="Verdana"/>
              </a:rPr>
              <a:t>for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overcoming</a:t>
            </a:r>
            <a:r>
              <a:rPr sz="165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dirty="0">
                <a:solidFill>
                  <a:srgbClr val="FFFFFF"/>
                </a:solidFill>
                <a:latin typeface="Verdana"/>
                <a:cs typeface="Verdana"/>
              </a:rPr>
              <a:t>these</a:t>
            </a:r>
            <a:r>
              <a:rPr sz="165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650" spc="-10" dirty="0">
                <a:solidFill>
                  <a:srgbClr val="FFFFFF"/>
                </a:solidFill>
                <a:latin typeface="Verdana"/>
                <a:cs typeface="Verdana"/>
              </a:rPr>
              <a:t>hurdles.</a:t>
            </a:r>
            <a:endParaRPr sz="16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954860" y="3162275"/>
            <a:ext cx="6019800" cy="2181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100"/>
              </a:spcBef>
            </a:pP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00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55" dirty="0">
                <a:solidFill>
                  <a:srgbClr val="FFFFFF"/>
                </a:solidFill>
                <a:latin typeface="Verdana"/>
                <a:cs typeface="Verdana"/>
              </a:rPr>
              <a:t>implementation</a:t>
            </a:r>
            <a:r>
              <a:rPr sz="20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0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85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20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healthcare</a:t>
            </a:r>
            <a:r>
              <a:rPr sz="200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Verdana"/>
                <a:cs typeface="Verdana"/>
              </a:rPr>
              <a:t>bots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presents</a:t>
            </a:r>
            <a:r>
              <a:rPr sz="200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55" dirty="0">
                <a:solidFill>
                  <a:srgbClr val="FFFFFF"/>
                </a:solidFill>
                <a:latin typeface="Verdana"/>
                <a:cs typeface="Verdana"/>
              </a:rPr>
              <a:t>several</a:t>
            </a:r>
            <a:r>
              <a:rPr sz="20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b="1" spc="-65" dirty="0">
                <a:solidFill>
                  <a:srgbClr val="FFFFFF"/>
                </a:solidFill>
                <a:latin typeface="Verdana"/>
                <a:cs typeface="Verdana"/>
              </a:rPr>
              <a:t>challenges</a:t>
            </a:r>
            <a:r>
              <a:rPr sz="2000" spc="-6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20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Verdana"/>
                <a:cs typeface="Verdana"/>
              </a:rPr>
              <a:t>including</a:t>
            </a:r>
            <a:r>
              <a:rPr sz="20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b="1" spc="-20" dirty="0">
                <a:solidFill>
                  <a:srgbClr val="FFFFFF"/>
                </a:solidFill>
                <a:latin typeface="Verdana"/>
                <a:cs typeface="Verdana"/>
              </a:rPr>
              <a:t>data </a:t>
            </a:r>
            <a:r>
              <a:rPr sz="2000" b="1" spc="-85" dirty="0">
                <a:solidFill>
                  <a:srgbClr val="FFFFFF"/>
                </a:solidFill>
                <a:latin typeface="Verdana"/>
                <a:cs typeface="Verdana"/>
              </a:rPr>
              <a:t>privacy</a:t>
            </a:r>
            <a:r>
              <a:rPr sz="2000" spc="-8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2000" spc="-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integration</a:t>
            </a:r>
            <a:r>
              <a:rPr sz="2000" spc="-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sz="2000" spc="-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existing</a:t>
            </a:r>
            <a:r>
              <a:rPr sz="200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55" dirty="0">
                <a:solidFill>
                  <a:srgbClr val="FFFFFF"/>
                </a:solidFill>
                <a:latin typeface="Verdana"/>
                <a:cs typeface="Verdana"/>
              </a:rPr>
              <a:t>systems,</a:t>
            </a:r>
            <a:r>
              <a:rPr sz="2000" spc="-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user</a:t>
            </a:r>
            <a:r>
              <a:rPr sz="20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acceptance.</a:t>
            </a:r>
            <a:r>
              <a:rPr sz="20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Verdana"/>
                <a:cs typeface="Verdana"/>
              </a:rPr>
              <a:t>Understanding</a:t>
            </a:r>
            <a:r>
              <a:rPr sz="2000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Verdana"/>
                <a:cs typeface="Verdana"/>
              </a:rPr>
              <a:t>these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challenges</a:t>
            </a:r>
            <a:r>
              <a:rPr sz="2000" spc="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4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2000" spc="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essential</a:t>
            </a:r>
            <a:r>
              <a:rPr sz="2000" spc="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sz="2000" spc="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developing</a:t>
            </a:r>
            <a:r>
              <a:rPr sz="2000" spc="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Verdana"/>
                <a:cs typeface="Verdana"/>
              </a:rPr>
              <a:t>effective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solutions</a:t>
            </a:r>
            <a:r>
              <a:rPr sz="200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7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00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ensuring</a:t>
            </a:r>
            <a:r>
              <a:rPr sz="2000" spc="-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00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Verdana"/>
                <a:cs typeface="Verdana"/>
              </a:rPr>
              <a:t>successful </a:t>
            </a:r>
            <a:r>
              <a:rPr sz="2000" spc="50" dirty="0">
                <a:solidFill>
                  <a:srgbClr val="FFFFFF"/>
                </a:solidFill>
                <a:latin typeface="Verdana"/>
                <a:cs typeface="Verdana"/>
              </a:rPr>
              <a:t>deployment</a:t>
            </a:r>
            <a:r>
              <a:rPr sz="2000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000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85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2000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technologies</a:t>
            </a:r>
            <a:r>
              <a:rPr sz="2000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2000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Verdana"/>
                <a:cs typeface="Verdana"/>
              </a:rPr>
              <a:t>healthcare.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955914" y="1115365"/>
            <a:ext cx="5005070" cy="148145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spc="-180" dirty="0"/>
              <a:t>Identifying</a:t>
            </a:r>
            <a:r>
              <a:rPr spc="-170" dirty="0"/>
              <a:t> </a:t>
            </a:r>
            <a:r>
              <a:rPr spc="-120" dirty="0"/>
              <a:t>Key </a:t>
            </a:r>
            <a:r>
              <a:rPr spc="-10" dirty="0"/>
              <a:t>Challenges</a:t>
            </a:r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4144645" cy="148145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spc="-135" dirty="0"/>
              <a:t>Data</a:t>
            </a:r>
            <a:r>
              <a:rPr spc="-254" dirty="0"/>
              <a:t> </a:t>
            </a:r>
            <a:r>
              <a:rPr spc="-130" dirty="0"/>
              <a:t>Privacy </a:t>
            </a:r>
            <a:r>
              <a:rPr spc="-10" dirty="0"/>
              <a:t>Concerns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54961" y="3240595"/>
            <a:ext cx="6395720" cy="26149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90"/>
              </a:spcBef>
            </a:pPr>
            <a:r>
              <a:rPr sz="2400" spc="85" dirty="0">
                <a:solidFill>
                  <a:srgbClr val="FFFFFF"/>
                </a:solidFill>
                <a:latin typeface="Verdana"/>
                <a:cs typeface="Verdana"/>
              </a:rPr>
              <a:t>One</a:t>
            </a:r>
            <a:r>
              <a:rPr sz="2400" spc="-1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400" spc="-1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400" spc="-1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most</a:t>
            </a:r>
            <a:r>
              <a:rPr sz="2400" spc="-1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pressing</a:t>
            </a:r>
            <a:r>
              <a:rPr sz="2400" spc="-1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issues</a:t>
            </a:r>
            <a:r>
              <a:rPr sz="2400" spc="-1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2400" spc="-1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AI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healthcare</a:t>
            </a:r>
            <a:r>
              <a:rPr sz="2400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bots</a:t>
            </a:r>
            <a:r>
              <a:rPr sz="24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55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24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b="1" spc="-30" dirty="0">
                <a:solidFill>
                  <a:srgbClr val="FFFFFF"/>
                </a:solidFill>
                <a:latin typeface="Verdana"/>
                <a:cs typeface="Verdana"/>
              </a:rPr>
              <a:t>data</a:t>
            </a:r>
            <a:r>
              <a:rPr sz="2400" b="1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b="1" spc="-105" dirty="0">
                <a:solidFill>
                  <a:srgbClr val="FFFFFF"/>
                </a:solidFill>
                <a:latin typeface="Verdana"/>
                <a:cs typeface="Verdana"/>
              </a:rPr>
              <a:t>privacy</a:t>
            </a:r>
            <a:r>
              <a:rPr sz="2400" spc="-10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24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35" dirty="0">
                <a:solidFill>
                  <a:srgbClr val="FFFFFF"/>
                </a:solidFill>
                <a:latin typeface="Verdana"/>
                <a:cs typeface="Verdana"/>
              </a:rPr>
              <a:t>Ensuring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24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patient</a:t>
            </a:r>
            <a:r>
              <a:rPr sz="24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information</a:t>
            </a:r>
            <a:r>
              <a:rPr sz="24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remains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conﬁdential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while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using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0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tools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is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paramount.</a:t>
            </a:r>
            <a:r>
              <a:rPr sz="240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5" dirty="0">
                <a:solidFill>
                  <a:srgbClr val="FFFFFF"/>
                </a:solidFill>
                <a:latin typeface="Verdana"/>
                <a:cs typeface="Verdana"/>
              </a:rPr>
              <a:t>Implementing</a:t>
            </a:r>
            <a:r>
              <a:rPr sz="240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robust </a:t>
            </a:r>
            <a:r>
              <a:rPr sz="2400" b="1" spc="-55" dirty="0">
                <a:solidFill>
                  <a:srgbClr val="FFFFFF"/>
                </a:solidFill>
                <a:latin typeface="Verdana"/>
                <a:cs typeface="Verdana"/>
              </a:rPr>
              <a:t>security</a:t>
            </a:r>
            <a:r>
              <a:rPr sz="2400" b="1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b="1" spc="-80" dirty="0">
                <a:solidFill>
                  <a:srgbClr val="FFFFFF"/>
                </a:solidFill>
                <a:latin typeface="Verdana"/>
                <a:cs typeface="Verdana"/>
              </a:rPr>
              <a:t>measures</a:t>
            </a:r>
            <a:r>
              <a:rPr sz="2400" b="1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40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adhering</a:t>
            </a:r>
            <a:r>
              <a:rPr sz="240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regulations</a:t>
            </a:r>
            <a:r>
              <a:rPr sz="240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65" dirty="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60" dirty="0">
                <a:solidFill>
                  <a:srgbClr val="FFFFFF"/>
                </a:solidFill>
                <a:latin typeface="Verdana"/>
                <a:cs typeface="Verdana"/>
              </a:rPr>
              <a:t>help</a:t>
            </a:r>
            <a:r>
              <a:rPr sz="240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mitigate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these</a:t>
            </a:r>
            <a:r>
              <a:rPr sz="240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risks.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497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48202" y="1442859"/>
            <a:ext cx="11189970" cy="7683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850" spc="-215" dirty="0"/>
              <a:t>Integration</a:t>
            </a:r>
            <a:r>
              <a:rPr sz="4850" spc="-240" dirty="0"/>
              <a:t> </a:t>
            </a:r>
            <a:r>
              <a:rPr sz="4850" spc="-65" dirty="0"/>
              <a:t>with</a:t>
            </a:r>
            <a:r>
              <a:rPr sz="4850" spc="-300" dirty="0"/>
              <a:t> </a:t>
            </a:r>
            <a:r>
              <a:rPr sz="4850" spc="-110" dirty="0"/>
              <a:t>Existing</a:t>
            </a:r>
            <a:r>
              <a:rPr sz="4850" spc="-270" dirty="0"/>
              <a:t> </a:t>
            </a:r>
            <a:r>
              <a:rPr sz="4850" spc="-114" dirty="0"/>
              <a:t>Systems</a:t>
            </a:r>
            <a:endParaRPr sz="4850"/>
          </a:p>
        </p:txBody>
      </p:sp>
      <p:sp>
        <p:nvSpPr>
          <p:cNvPr id="4" name="object 4"/>
          <p:cNvSpPr txBox="1"/>
          <p:nvPr/>
        </p:nvSpPr>
        <p:spPr>
          <a:xfrm>
            <a:off x="4921888" y="2958071"/>
            <a:ext cx="8442325" cy="17043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 indent="-635" algn="ctr">
              <a:lnSpc>
                <a:spcPct val="100099"/>
              </a:lnSpc>
              <a:spcBef>
                <a:spcPts val="95"/>
              </a:spcBef>
            </a:pP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Integrating</a:t>
            </a:r>
            <a:r>
              <a:rPr sz="220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5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healthcare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bots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5" dirty="0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existing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Verdana"/>
                <a:cs typeface="Verdana"/>
              </a:rPr>
              <a:t>healthcare </a:t>
            </a:r>
            <a:r>
              <a:rPr sz="2200" b="1" spc="-95" dirty="0">
                <a:solidFill>
                  <a:srgbClr val="FFFFFF"/>
                </a:solidFill>
                <a:latin typeface="Verdana"/>
                <a:cs typeface="Verdana"/>
              </a:rPr>
              <a:t>systems</a:t>
            </a:r>
            <a:r>
              <a:rPr sz="2200" b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5" dirty="0">
                <a:solidFill>
                  <a:srgbClr val="FFFFFF"/>
                </a:solidFill>
                <a:latin typeface="Verdana"/>
                <a:cs typeface="Verdana"/>
              </a:rPr>
              <a:t>be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Verdana"/>
                <a:cs typeface="Verdana"/>
              </a:rPr>
              <a:t>complex.</a:t>
            </a:r>
            <a:r>
              <a:rPr sz="220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30" dirty="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requires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careful</a:t>
            </a:r>
            <a:r>
              <a:rPr sz="220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0" dirty="0">
                <a:solidFill>
                  <a:srgbClr val="FFFFFF"/>
                </a:solidFill>
                <a:latin typeface="Verdana"/>
                <a:cs typeface="Verdana"/>
              </a:rPr>
              <a:t>planning</a:t>
            </a:r>
            <a:r>
              <a:rPr sz="22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2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collaboration</a:t>
            </a:r>
            <a:r>
              <a:rPr sz="22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75" dirty="0">
                <a:solidFill>
                  <a:srgbClr val="FFFFFF"/>
                </a:solidFill>
                <a:latin typeface="Verdana"/>
                <a:cs typeface="Verdana"/>
              </a:rPr>
              <a:t>among</a:t>
            </a:r>
            <a:r>
              <a:rPr sz="22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40" dirty="0">
                <a:solidFill>
                  <a:srgbClr val="FFFFFF"/>
                </a:solidFill>
                <a:latin typeface="Verdana"/>
                <a:cs typeface="Verdana"/>
              </a:rPr>
              <a:t>stakeholders.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b="1" spc="-105" dirty="0">
                <a:solidFill>
                  <a:srgbClr val="FFFFFF"/>
                </a:solidFill>
                <a:latin typeface="Verdana"/>
                <a:cs typeface="Verdana"/>
              </a:rPr>
              <a:t>Interoperability</a:t>
            </a:r>
            <a:r>
              <a:rPr sz="22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5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220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65" dirty="0">
                <a:solidFill>
                  <a:srgbClr val="FFFFFF"/>
                </a:solidFill>
                <a:latin typeface="Verdana"/>
                <a:cs typeface="Verdana"/>
              </a:rPr>
              <a:t>key</a:t>
            </a:r>
            <a:r>
              <a:rPr sz="2200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25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ensuring</a:t>
            </a:r>
            <a:r>
              <a:rPr sz="220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smooth</a:t>
            </a:r>
            <a:r>
              <a:rPr sz="2200" spc="-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20" dirty="0">
                <a:solidFill>
                  <a:srgbClr val="FFFFFF"/>
                </a:solidFill>
                <a:latin typeface="Verdana"/>
                <a:cs typeface="Verdana"/>
              </a:rPr>
              <a:t>transitions</a:t>
            </a:r>
            <a:r>
              <a:rPr sz="2200" spc="-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200" spc="-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5" dirty="0">
                <a:solidFill>
                  <a:srgbClr val="FFFFFF"/>
                </a:solidFill>
                <a:latin typeface="Verdana"/>
                <a:cs typeface="Verdana"/>
              </a:rPr>
              <a:t>enhancing</a:t>
            </a:r>
            <a:r>
              <a:rPr sz="2200" spc="-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200" spc="-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overall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functionality</a:t>
            </a:r>
            <a:r>
              <a:rPr sz="2200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20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healthcare</a:t>
            </a:r>
            <a:r>
              <a:rPr sz="2200" spc="-1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services.</a:t>
            </a:r>
            <a:endParaRPr sz="2200">
              <a:latin typeface="Verdana"/>
              <a:cs typeface="Verdana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163185" cy="148145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spc="-85" dirty="0"/>
              <a:t>Enhancing</a:t>
            </a:r>
            <a:r>
              <a:rPr spc="-250" dirty="0"/>
              <a:t> </a:t>
            </a:r>
            <a:r>
              <a:rPr spc="-145" dirty="0"/>
              <a:t>User </a:t>
            </a:r>
            <a:r>
              <a:rPr spc="-10" dirty="0"/>
              <a:t>Acceptance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54974" y="3240595"/>
            <a:ext cx="6426835" cy="28492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99800"/>
              </a:lnSpc>
              <a:spcBef>
                <a:spcPts val="105"/>
              </a:spcBef>
            </a:pPr>
            <a:r>
              <a:rPr sz="2650" spc="-125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2650" spc="-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ensure</a:t>
            </a:r>
            <a:r>
              <a:rPr sz="2650" spc="-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65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success</a:t>
            </a:r>
            <a:r>
              <a:rPr sz="2650" spc="-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-1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65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-135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2650" spc="-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-10" dirty="0">
                <a:solidFill>
                  <a:srgbClr val="FFFFFF"/>
                </a:solidFill>
                <a:latin typeface="Verdana"/>
                <a:cs typeface="Verdana"/>
              </a:rPr>
              <a:t>healthcare </a:t>
            </a:r>
            <a:r>
              <a:rPr sz="2650" spc="-70" dirty="0">
                <a:solidFill>
                  <a:srgbClr val="FFFFFF"/>
                </a:solidFill>
                <a:latin typeface="Verdana"/>
                <a:cs typeface="Verdana"/>
              </a:rPr>
              <a:t>bots,</a:t>
            </a:r>
            <a:r>
              <a:rPr sz="265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sz="26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-6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26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crucial</a:t>
            </a:r>
            <a:r>
              <a:rPr sz="26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26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focus</a:t>
            </a:r>
            <a:r>
              <a:rPr sz="26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7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sz="26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b="1" spc="-20" dirty="0">
                <a:solidFill>
                  <a:srgbClr val="FFFFFF"/>
                </a:solidFill>
                <a:latin typeface="Verdana"/>
                <a:cs typeface="Verdana"/>
              </a:rPr>
              <a:t>user </a:t>
            </a:r>
            <a:r>
              <a:rPr sz="2650" b="1" spc="-85" dirty="0">
                <a:solidFill>
                  <a:srgbClr val="FFFFFF"/>
                </a:solidFill>
                <a:latin typeface="Verdana"/>
                <a:cs typeface="Verdana"/>
              </a:rPr>
              <a:t>acceptance</a:t>
            </a:r>
            <a:r>
              <a:rPr sz="2650" spc="-8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265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85" dirty="0">
                <a:solidFill>
                  <a:srgbClr val="FFFFFF"/>
                </a:solidFill>
                <a:latin typeface="Verdana"/>
                <a:cs typeface="Verdana"/>
              </a:rPr>
              <a:t>Engaging</a:t>
            </a:r>
            <a:r>
              <a:rPr sz="265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-10" dirty="0">
                <a:solidFill>
                  <a:srgbClr val="FFFFFF"/>
                </a:solidFill>
                <a:latin typeface="Verdana"/>
                <a:cs typeface="Verdana"/>
              </a:rPr>
              <a:t>healthcare </a:t>
            </a:r>
            <a:r>
              <a:rPr sz="2650" spc="-20" dirty="0">
                <a:solidFill>
                  <a:srgbClr val="FFFFFF"/>
                </a:solidFill>
                <a:latin typeface="Verdana"/>
                <a:cs typeface="Verdana"/>
              </a:rPr>
              <a:t>professionals</a:t>
            </a:r>
            <a:r>
              <a:rPr sz="26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6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650" spc="-1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patients</a:t>
            </a:r>
            <a:r>
              <a:rPr sz="26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45" dirty="0">
                <a:solidFill>
                  <a:srgbClr val="FFFFFF"/>
                </a:solidFill>
                <a:latin typeface="Verdana"/>
                <a:cs typeface="Verdana"/>
              </a:rPr>
              <a:t>through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training</a:t>
            </a:r>
            <a:r>
              <a:rPr sz="26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6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6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feedback</a:t>
            </a:r>
            <a:r>
              <a:rPr sz="26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30" dirty="0">
                <a:solidFill>
                  <a:srgbClr val="FFFFFF"/>
                </a:solidFill>
                <a:latin typeface="Verdana"/>
                <a:cs typeface="Verdana"/>
              </a:rPr>
              <a:t>can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signiﬁcantly</a:t>
            </a:r>
            <a:r>
              <a:rPr sz="2650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improve</a:t>
            </a:r>
            <a:r>
              <a:rPr sz="26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their</a:t>
            </a:r>
            <a:r>
              <a:rPr sz="26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35" dirty="0">
                <a:solidFill>
                  <a:srgbClr val="FFFFFF"/>
                </a:solidFill>
                <a:latin typeface="Verdana"/>
                <a:cs typeface="Verdana"/>
              </a:rPr>
              <a:t>comfort </a:t>
            </a:r>
            <a:r>
              <a:rPr sz="2650" spc="6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65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-10" dirty="0">
                <a:solidFill>
                  <a:srgbClr val="FFFFFF"/>
                </a:solidFill>
                <a:latin typeface="Verdana"/>
                <a:cs typeface="Verdana"/>
              </a:rPr>
              <a:t>trust</a:t>
            </a:r>
            <a:r>
              <a:rPr sz="265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265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dirty="0">
                <a:solidFill>
                  <a:srgbClr val="FFFFFF"/>
                </a:solidFill>
                <a:latin typeface="Verdana"/>
                <a:cs typeface="Verdana"/>
              </a:rPr>
              <a:t>using</a:t>
            </a:r>
            <a:r>
              <a:rPr sz="265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-135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265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50" spc="-10" dirty="0">
                <a:solidFill>
                  <a:srgbClr val="FFFFFF"/>
                </a:solidFill>
                <a:latin typeface="Verdana"/>
                <a:cs typeface="Verdana"/>
              </a:rPr>
              <a:t>technologies.</a:t>
            </a:r>
            <a:endParaRPr sz="265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75" dirty="0"/>
              <a:t>and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54974" y="1075931"/>
            <a:ext cx="4993005" cy="148145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sz="4800" b="1" spc="-10" dirty="0">
                <a:solidFill>
                  <a:srgbClr val="FFAB40"/>
                </a:solidFill>
                <a:latin typeface="Verdana"/>
                <a:cs typeface="Verdana"/>
              </a:rPr>
              <a:t>Conclusion </a:t>
            </a:r>
            <a:r>
              <a:rPr sz="4800" b="1" spc="-135" dirty="0">
                <a:solidFill>
                  <a:srgbClr val="FFAB40"/>
                </a:solidFill>
                <a:latin typeface="Verdana"/>
                <a:cs typeface="Verdana"/>
              </a:rPr>
              <a:t>Future</a:t>
            </a:r>
            <a:r>
              <a:rPr sz="4800" b="1" spc="-250" dirty="0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sz="4800" b="1" spc="-65" dirty="0">
                <a:solidFill>
                  <a:srgbClr val="FFAB40"/>
                </a:solidFill>
                <a:latin typeface="Verdana"/>
                <a:cs typeface="Verdana"/>
              </a:rPr>
              <a:t>Outlook</a:t>
            </a:r>
            <a:endParaRPr sz="48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74947" y="1199489"/>
            <a:ext cx="5559425" cy="161671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algn="just">
              <a:lnSpc>
                <a:spcPct val="99300"/>
              </a:lnSpc>
              <a:spcBef>
                <a:spcPts val="114"/>
              </a:spcBef>
            </a:pP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Overcoming</a:t>
            </a:r>
            <a:r>
              <a:rPr sz="1750" spc="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1750" spc="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challenges</a:t>
            </a:r>
            <a:r>
              <a:rPr sz="1750" spc="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1750" spc="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50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1750" spc="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healthcare</a:t>
            </a:r>
            <a:r>
              <a:rPr sz="1750" spc="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20" dirty="0">
                <a:solidFill>
                  <a:srgbClr val="FFFFFF"/>
                </a:solidFill>
                <a:latin typeface="Verdana"/>
                <a:cs typeface="Verdana"/>
              </a:rPr>
              <a:t>bots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1750" spc="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essential</a:t>
            </a:r>
            <a:r>
              <a:rPr sz="1750" spc="2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sz="1750" spc="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their</a:t>
            </a:r>
            <a:r>
              <a:rPr sz="1750" spc="2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successful</a:t>
            </a:r>
            <a:r>
              <a:rPr sz="1750" spc="2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Verdana"/>
                <a:cs typeface="Verdana"/>
              </a:rPr>
              <a:t>implementation.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sz="175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addressing</a:t>
            </a:r>
            <a:r>
              <a:rPr sz="175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b="1" spc="-50" dirty="0">
                <a:solidFill>
                  <a:srgbClr val="FFFFFF"/>
                </a:solidFill>
                <a:latin typeface="Verdana"/>
                <a:cs typeface="Verdana"/>
              </a:rPr>
              <a:t>data</a:t>
            </a:r>
            <a:r>
              <a:rPr sz="1750" b="1" spc="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b="1" spc="-100" dirty="0">
                <a:solidFill>
                  <a:srgbClr val="FFFFFF"/>
                </a:solidFill>
                <a:latin typeface="Verdana"/>
                <a:cs typeface="Verdana"/>
              </a:rPr>
              <a:t>privacy</a:t>
            </a:r>
            <a:r>
              <a:rPr sz="1750" spc="-10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175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20" dirty="0">
                <a:solidFill>
                  <a:srgbClr val="FFFFFF"/>
                </a:solidFill>
                <a:latin typeface="Verdana"/>
                <a:cs typeface="Verdana"/>
              </a:rPr>
              <a:t>integration,</a:t>
            </a:r>
            <a:r>
              <a:rPr sz="175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175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20" dirty="0">
                <a:solidFill>
                  <a:srgbClr val="FFFFFF"/>
                </a:solidFill>
                <a:latin typeface="Verdana"/>
                <a:cs typeface="Verdana"/>
              </a:rPr>
              <a:t>user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acceptance,</a:t>
            </a:r>
            <a:r>
              <a:rPr sz="175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sz="175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sz="175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pave</a:t>
            </a:r>
            <a:r>
              <a:rPr sz="175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175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way</a:t>
            </a:r>
            <a:r>
              <a:rPr sz="175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sz="175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b="1" spc="-35" dirty="0">
                <a:solidFill>
                  <a:srgbClr val="FFFFFF"/>
                </a:solidFill>
                <a:latin typeface="Verdana"/>
                <a:cs typeface="Verdana"/>
              </a:rPr>
              <a:t>innovative </a:t>
            </a:r>
            <a:r>
              <a:rPr sz="1750" b="1" spc="-10" dirty="0">
                <a:solidFill>
                  <a:srgbClr val="FFFFFF"/>
                </a:solidFill>
                <a:latin typeface="Verdana"/>
                <a:cs typeface="Verdana"/>
              </a:rPr>
              <a:t>solutions</a:t>
            </a:r>
            <a:r>
              <a:rPr sz="1750" b="1" spc="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1750" spc="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healthcare.</a:t>
            </a:r>
            <a:r>
              <a:rPr sz="1750" spc="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1750" spc="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future</a:t>
            </a:r>
            <a:r>
              <a:rPr sz="1750" spc="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holds</a:t>
            </a:r>
            <a:r>
              <a:rPr sz="1750" spc="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Verdana"/>
                <a:cs typeface="Verdana"/>
              </a:rPr>
              <a:t>great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potential</a:t>
            </a:r>
            <a:r>
              <a:rPr sz="175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30" dirty="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sz="175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95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175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175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Verdana"/>
                <a:cs typeface="Verdana"/>
              </a:rPr>
              <a:t>transform</a:t>
            </a:r>
            <a:r>
              <a:rPr sz="175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dirty="0">
                <a:solidFill>
                  <a:srgbClr val="FFFFFF"/>
                </a:solidFill>
                <a:latin typeface="Verdana"/>
                <a:cs typeface="Verdana"/>
              </a:rPr>
              <a:t>patient</a:t>
            </a:r>
            <a:r>
              <a:rPr sz="1750" spc="-1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Verdana"/>
                <a:cs typeface="Verdana"/>
              </a:rPr>
              <a:t>care.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383857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-315" dirty="0">
                <a:solidFill>
                  <a:srgbClr val="FFFFFF"/>
                </a:solidFill>
              </a:rPr>
              <a:t>Thanks!</a:t>
            </a:r>
            <a:endParaRPr sz="7200"/>
          </a:p>
        </p:txBody>
      </p:sp>
      <p:sp>
        <p:nvSpPr>
          <p:cNvPr id="4" name="object 4"/>
          <p:cNvSpPr txBox="1"/>
          <p:nvPr/>
        </p:nvSpPr>
        <p:spPr>
          <a:xfrm>
            <a:off x="1611337" y="4873005"/>
            <a:ext cx="4948555" cy="129843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25"/>
              </a:spcBef>
            </a:pPr>
            <a:r>
              <a:rPr lang="en-US" sz="2750" spc="110" dirty="0">
                <a:solidFill>
                  <a:srgbClr val="FFAB40"/>
                </a:solidFill>
                <a:latin typeface="Verdana"/>
                <a:cs typeface="Verdana"/>
              </a:rPr>
              <a:t>This Project is submitted by:</a:t>
            </a:r>
          </a:p>
          <a:p>
            <a:pPr marL="12700" marR="5080">
              <a:lnSpc>
                <a:spcPct val="100000"/>
              </a:lnSpc>
              <a:spcBef>
                <a:spcPts val="125"/>
              </a:spcBef>
            </a:pPr>
            <a:r>
              <a:rPr lang="en-US" sz="2750" spc="110" dirty="0">
                <a:solidFill>
                  <a:srgbClr val="FFAB40"/>
                </a:solidFill>
                <a:latin typeface="Verdana"/>
                <a:cs typeface="Verdana"/>
              </a:rPr>
              <a:t>Taran Dhingra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624147" y="6839458"/>
            <a:ext cx="685800" cy="691515"/>
          </a:xfrm>
          <a:custGeom>
            <a:avLst/>
            <a:gdLst/>
            <a:ahLst/>
            <a:cxnLst/>
            <a:rect l="l" t="t" r="r" b="b"/>
            <a:pathLst>
              <a:path w="685800" h="691515">
                <a:moveTo>
                  <a:pt x="497362" y="348462"/>
                </a:moveTo>
                <a:lnTo>
                  <a:pt x="421772" y="348462"/>
                </a:lnTo>
                <a:lnTo>
                  <a:pt x="416006" y="352780"/>
                </a:lnTo>
                <a:lnTo>
                  <a:pt x="416006" y="365010"/>
                </a:lnTo>
                <a:lnTo>
                  <a:pt x="421048" y="370776"/>
                </a:lnTo>
                <a:lnTo>
                  <a:pt x="480801" y="370776"/>
                </a:lnTo>
                <a:lnTo>
                  <a:pt x="480801" y="451408"/>
                </a:lnTo>
                <a:lnTo>
                  <a:pt x="325302" y="451408"/>
                </a:lnTo>
                <a:lnTo>
                  <a:pt x="319537" y="455726"/>
                </a:lnTo>
                <a:lnTo>
                  <a:pt x="319537" y="686117"/>
                </a:lnTo>
                <a:lnTo>
                  <a:pt x="324578" y="690435"/>
                </a:lnTo>
                <a:lnTo>
                  <a:pt x="329620" y="691159"/>
                </a:lnTo>
                <a:lnTo>
                  <a:pt x="345457" y="691159"/>
                </a:lnTo>
                <a:lnTo>
                  <a:pt x="399657" y="686966"/>
                </a:lnTo>
                <a:lnTo>
                  <a:pt x="451992" y="674547"/>
                </a:lnTo>
                <a:lnTo>
                  <a:pt x="467657" y="668108"/>
                </a:lnTo>
                <a:lnTo>
                  <a:pt x="341139" y="668108"/>
                </a:lnTo>
                <a:lnTo>
                  <a:pt x="341139" y="471563"/>
                </a:lnTo>
                <a:lnTo>
                  <a:pt x="496638" y="471563"/>
                </a:lnTo>
                <a:lnTo>
                  <a:pt x="502404" y="467245"/>
                </a:lnTo>
                <a:lnTo>
                  <a:pt x="502404" y="353491"/>
                </a:lnTo>
                <a:lnTo>
                  <a:pt x="497362" y="348462"/>
                </a:lnTo>
                <a:close/>
              </a:path>
              <a:path w="685800" h="691515">
                <a:moveTo>
                  <a:pt x="345457" y="0"/>
                </a:moveTo>
                <a:lnTo>
                  <a:pt x="290840" y="4193"/>
                </a:lnTo>
                <a:lnTo>
                  <a:pt x="238193" y="16611"/>
                </a:lnTo>
                <a:lnTo>
                  <a:pt x="188448" y="37011"/>
                </a:lnTo>
                <a:lnTo>
                  <a:pt x="142540" y="65150"/>
                </a:lnTo>
                <a:lnTo>
                  <a:pt x="101401" y="100787"/>
                </a:lnTo>
                <a:lnTo>
                  <a:pt x="65412" y="142551"/>
                </a:lnTo>
                <a:lnTo>
                  <a:pt x="37058" y="188668"/>
                </a:lnTo>
                <a:lnTo>
                  <a:pt x="16548" y="238311"/>
                </a:lnTo>
                <a:lnTo>
                  <a:pt x="4089" y="290649"/>
                </a:lnTo>
                <a:lnTo>
                  <a:pt x="114" y="341972"/>
                </a:lnTo>
                <a:lnTo>
                  <a:pt x="0" y="346303"/>
                </a:lnTo>
                <a:lnTo>
                  <a:pt x="3916" y="398200"/>
                </a:lnTo>
                <a:lnTo>
                  <a:pt x="15905" y="449789"/>
                </a:lnTo>
                <a:lnTo>
                  <a:pt x="35723" y="498950"/>
                </a:lnTo>
                <a:lnTo>
                  <a:pt x="63238" y="545007"/>
                </a:lnTo>
                <a:lnTo>
                  <a:pt x="96335" y="585028"/>
                </a:lnTo>
                <a:lnTo>
                  <a:pt x="134693" y="619517"/>
                </a:lnTo>
                <a:lnTo>
                  <a:pt x="177640" y="648068"/>
                </a:lnTo>
                <a:lnTo>
                  <a:pt x="224502" y="670280"/>
                </a:lnTo>
                <a:lnTo>
                  <a:pt x="225950" y="670991"/>
                </a:lnTo>
                <a:lnTo>
                  <a:pt x="232427" y="670991"/>
                </a:lnTo>
                <a:lnTo>
                  <a:pt x="235310" y="669556"/>
                </a:lnTo>
                <a:lnTo>
                  <a:pt x="237469" y="666673"/>
                </a:lnTo>
                <a:lnTo>
                  <a:pt x="238845" y="664603"/>
                </a:lnTo>
                <a:lnTo>
                  <a:pt x="238904" y="641476"/>
                </a:lnTo>
                <a:lnTo>
                  <a:pt x="217302" y="641476"/>
                </a:lnTo>
                <a:lnTo>
                  <a:pt x="174784" y="619725"/>
                </a:lnTo>
                <a:lnTo>
                  <a:pt x="136593" y="592186"/>
                </a:lnTo>
                <a:lnTo>
                  <a:pt x="103143" y="559549"/>
                </a:lnTo>
                <a:lnTo>
                  <a:pt x="74847" y="522508"/>
                </a:lnTo>
                <a:lnTo>
                  <a:pt x="52120" y="481753"/>
                </a:lnTo>
                <a:lnTo>
                  <a:pt x="35373" y="437978"/>
                </a:lnTo>
                <a:lnTo>
                  <a:pt x="25022" y="391873"/>
                </a:lnTo>
                <a:lnTo>
                  <a:pt x="21480" y="344131"/>
                </a:lnTo>
                <a:lnTo>
                  <a:pt x="24985" y="296181"/>
                </a:lnTo>
                <a:lnTo>
                  <a:pt x="35169" y="250441"/>
                </a:lnTo>
                <a:lnTo>
                  <a:pt x="51535" y="207407"/>
                </a:lnTo>
                <a:lnTo>
                  <a:pt x="73588" y="167575"/>
                </a:lnTo>
                <a:lnTo>
                  <a:pt x="100829" y="131444"/>
                </a:lnTo>
                <a:lnTo>
                  <a:pt x="132764" y="99508"/>
                </a:lnTo>
                <a:lnTo>
                  <a:pt x="168896" y="72265"/>
                </a:lnTo>
                <a:lnTo>
                  <a:pt x="208727" y="50212"/>
                </a:lnTo>
                <a:lnTo>
                  <a:pt x="251762" y="33844"/>
                </a:lnTo>
                <a:lnTo>
                  <a:pt x="297504" y="23660"/>
                </a:lnTo>
                <a:lnTo>
                  <a:pt x="345457" y="20154"/>
                </a:lnTo>
                <a:lnTo>
                  <a:pt x="460615" y="20154"/>
                </a:lnTo>
                <a:lnTo>
                  <a:pt x="451992" y="16611"/>
                </a:lnTo>
                <a:lnTo>
                  <a:pt x="399657" y="4193"/>
                </a:lnTo>
                <a:lnTo>
                  <a:pt x="345457" y="0"/>
                </a:lnTo>
                <a:close/>
              </a:path>
              <a:path w="685800" h="691515">
                <a:moveTo>
                  <a:pt x="460615" y="20154"/>
                </a:moveTo>
                <a:lnTo>
                  <a:pt x="345457" y="20154"/>
                </a:lnTo>
                <a:lnTo>
                  <a:pt x="393083" y="23692"/>
                </a:lnTo>
                <a:lnTo>
                  <a:pt x="438623" y="33961"/>
                </a:lnTo>
                <a:lnTo>
                  <a:pt x="481558" y="50444"/>
                </a:lnTo>
                <a:lnTo>
                  <a:pt x="521375" y="72627"/>
                </a:lnTo>
                <a:lnTo>
                  <a:pt x="557557" y="99993"/>
                </a:lnTo>
                <a:lnTo>
                  <a:pt x="589588" y="132026"/>
                </a:lnTo>
                <a:lnTo>
                  <a:pt x="616952" y="168209"/>
                </a:lnTo>
                <a:lnTo>
                  <a:pt x="639134" y="208028"/>
                </a:lnTo>
                <a:lnTo>
                  <a:pt x="655616" y="250965"/>
                </a:lnTo>
                <a:lnTo>
                  <a:pt x="665884" y="296505"/>
                </a:lnTo>
                <a:lnTo>
                  <a:pt x="669261" y="341972"/>
                </a:lnTo>
                <a:lnTo>
                  <a:pt x="669368" y="344855"/>
                </a:lnTo>
                <a:lnTo>
                  <a:pt x="665900" y="392084"/>
                </a:lnTo>
                <a:lnTo>
                  <a:pt x="655674" y="437826"/>
                </a:lnTo>
                <a:lnTo>
                  <a:pt x="639249" y="480861"/>
                </a:lnTo>
                <a:lnTo>
                  <a:pt x="617132" y="520693"/>
                </a:lnTo>
                <a:lnTo>
                  <a:pt x="589829" y="556824"/>
                </a:lnTo>
                <a:lnTo>
                  <a:pt x="557846" y="588759"/>
                </a:lnTo>
                <a:lnTo>
                  <a:pt x="521690" y="616001"/>
                </a:lnTo>
                <a:lnTo>
                  <a:pt x="481866" y="638053"/>
                </a:lnTo>
                <a:lnTo>
                  <a:pt x="438882" y="654420"/>
                </a:lnTo>
                <a:lnTo>
                  <a:pt x="393244" y="664603"/>
                </a:lnTo>
                <a:lnTo>
                  <a:pt x="345457" y="668108"/>
                </a:lnTo>
                <a:lnTo>
                  <a:pt x="467657" y="668108"/>
                </a:lnTo>
                <a:lnTo>
                  <a:pt x="547749" y="626002"/>
                </a:lnTo>
                <a:lnTo>
                  <a:pt x="589513" y="590359"/>
                </a:lnTo>
                <a:lnTo>
                  <a:pt x="625154" y="548600"/>
                </a:lnTo>
                <a:lnTo>
                  <a:pt x="653295" y="502484"/>
                </a:lnTo>
                <a:lnTo>
                  <a:pt x="673693" y="452841"/>
                </a:lnTo>
                <a:lnTo>
                  <a:pt x="685690" y="402267"/>
                </a:lnTo>
                <a:lnTo>
                  <a:pt x="685690" y="291704"/>
                </a:lnTo>
                <a:lnTo>
                  <a:pt x="664476" y="213282"/>
                </a:lnTo>
                <a:lnTo>
                  <a:pt x="644763" y="172917"/>
                </a:lnTo>
                <a:lnTo>
                  <a:pt x="619729" y="135272"/>
                </a:lnTo>
                <a:lnTo>
                  <a:pt x="589513" y="100787"/>
                </a:lnTo>
                <a:lnTo>
                  <a:pt x="547749" y="65150"/>
                </a:lnTo>
                <a:lnTo>
                  <a:pt x="501632" y="37011"/>
                </a:lnTo>
                <a:lnTo>
                  <a:pt x="460615" y="20154"/>
                </a:lnTo>
                <a:close/>
              </a:path>
              <a:path w="685800" h="691515">
                <a:moveTo>
                  <a:pt x="496638" y="141833"/>
                </a:moveTo>
                <a:lnTo>
                  <a:pt x="432567" y="141833"/>
                </a:lnTo>
                <a:lnTo>
                  <a:pt x="392678" y="145780"/>
                </a:lnTo>
                <a:lnTo>
                  <a:pt x="353736" y="157218"/>
                </a:lnTo>
                <a:lnTo>
                  <a:pt x="316954" y="175539"/>
                </a:lnTo>
                <a:lnTo>
                  <a:pt x="283545" y="200139"/>
                </a:lnTo>
                <a:lnTo>
                  <a:pt x="255272" y="231316"/>
                </a:lnTo>
                <a:lnTo>
                  <a:pt x="234493" y="265931"/>
                </a:lnTo>
                <a:lnTo>
                  <a:pt x="221678" y="303109"/>
                </a:lnTo>
                <a:lnTo>
                  <a:pt x="217302" y="341972"/>
                </a:lnTo>
                <a:lnTo>
                  <a:pt x="217302" y="346303"/>
                </a:lnTo>
                <a:lnTo>
                  <a:pt x="120832" y="346303"/>
                </a:lnTo>
                <a:lnTo>
                  <a:pt x="115079" y="350608"/>
                </a:lnTo>
                <a:lnTo>
                  <a:pt x="115079" y="465810"/>
                </a:lnTo>
                <a:lnTo>
                  <a:pt x="120121" y="470852"/>
                </a:lnTo>
                <a:lnTo>
                  <a:pt x="217302" y="470852"/>
                </a:lnTo>
                <a:lnTo>
                  <a:pt x="217302" y="641476"/>
                </a:lnTo>
                <a:lnTo>
                  <a:pt x="238904" y="641476"/>
                </a:lnTo>
                <a:lnTo>
                  <a:pt x="238904" y="456450"/>
                </a:lnTo>
                <a:lnTo>
                  <a:pt x="234586" y="451408"/>
                </a:lnTo>
                <a:lnTo>
                  <a:pt x="136682" y="451408"/>
                </a:lnTo>
                <a:lnTo>
                  <a:pt x="136682" y="370776"/>
                </a:lnTo>
                <a:lnTo>
                  <a:pt x="233862" y="370776"/>
                </a:lnTo>
                <a:lnTo>
                  <a:pt x="238904" y="365734"/>
                </a:lnTo>
                <a:lnTo>
                  <a:pt x="239017" y="344131"/>
                </a:lnTo>
                <a:lnTo>
                  <a:pt x="246050" y="298936"/>
                </a:lnTo>
                <a:lnTo>
                  <a:pt x="266075" y="256837"/>
                </a:lnTo>
                <a:lnTo>
                  <a:pt x="296859" y="220576"/>
                </a:lnTo>
                <a:lnTo>
                  <a:pt x="336282" y="192175"/>
                </a:lnTo>
                <a:lnTo>
                  <a:pt x="382225" y="173653"/>
                </a:lnTo>
                <a:lnTo>
                  <a:pt x="432567" y="167030"/>
                </a:lnTo>
                <a:lnTo>
                  <a:pt x="500956" y="167030"/>
                </a:lnTo>
                <a:lnTo>
                  <a:pt x="500956" y="148310"/>
                </a:lnTo>
                <a:lnTo>
                  <a:pt x="496638" y="141833"/>
                </a:lnTo>
                <a:close/>
              </a:path>
              <a:path w="685800" h="691515">
                <a:moveTo>
                  <a:pt x="500956" y="167030"/>
                </a:moveTo>
                <a:lnTo>
                  <a:pt x="480090" y="167030"/>
                </a:lnTo>
                <a:lnTo>
                  <a:pt x="480090" y="247662"/>
                </a:lnTo>
                <a:lnTo>
                  <a:pt x="432567" y="247662"/>
                </a:lnTo>
                <a:lnTo>
                  <a:pt x="388921" y="253695"/>
                </a:lnTo>
                <a:lnTo>
                  <a:pt x="353382" y="272148"/>
                </a:lnTo>
                <a:lnTo>
                  <a:pt x="328625" y="304182"/>
                </a:lnTo>
                <a:lnTo>
                  <a:pt x="319616" y="344131"/>
                </a:lnTo>
                <a:lnTo>
                  <a:pt x="319537" y="365010"/>
                </a:lnTo>
                <a:lnTo>
                  <a:pt x="324578" y="370776"/>
                </a:lnTo>
                <a:lnTo>
                  <a:pt x="379290" y="370776"/>
                </a:lnTo>
                <a:lnTo>
                  <a:pt x="385056" y="365734"/>
                </a:lnTo>
                <a:lnTo>
                  <a:pt x="385056" y="353491"/>
                </a:lnTo>
                <a:lnTo>
                  <a:pt x="380014" y="348462"/>
                </a:lnTo>
                <a:lnTo>
                  <a:pt x="341139" y="348462"/>
                </a:lnTo>
                <a:lnTo>
                  <a:pt x="341139" y="344131"/>
                </a:lnTo>
                <a:lnTo>
                  <a:pt x="349553" y="308104"/>
                </a:lnTo>
                <a:lnTo>
                  <a:pt x="371194" y="284292"/>
                </a:lnTo>
                <a:lnTo>
                  <a:pt x="400665" y="271144"/>
                </a:lnTo>
                <a:lnTo>
                  <a:pt x="432567" y="267106"/>
                </a:lnTo>
                <a:lnTo>
                  <a:pt x="495914" y="267106"/>
                </a:lnTo>
                <a:lnTo>
                  <a:pt x="500956" y="262775"/>
                </a:lnTo>
                <a:lnTo>
                  <a:pt x="500956" y="1670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2524036" y="6838746"/>
            <a:ext cx="691515" cy="685800"/>
            <a:chOff x="2524036" y="6838746"/>
            <a:chExt cx="691515" cy="685800"/>
          </a:xfrm>
        </p:grpSpPr>
        <p:sp>
          <p:nvSpPr>
            <p:cNvPr id="7" name="object 7"/>
            <p:cNvSpPr/>
            <p:nvPr/>
          </p:nvSpPr>
          <p:spPr>
            <a:xfrm>
              <a:off x="2524023" y="6838759"/>
              <a:ext cx="691515" cy="685800"/>
            </a:xfrm>
            <a:custGeom>
              <a:avLst/>
              <a:gdLst/>
              <a:ahLst/>
              <a:cxnLst/>
              <a:rect l="l" t="t" r="r" b="b"/>
              <a:pathLst>
                <a:path w="691514" h="685800">
                  <a:moveTo>
                    <a:pt x="558698" y="221005"/>
                  </a:moveTo>
                  <a:lnTo>
                    <a:pt x="551599" y="185572"/>
                  </a:lnTo>
                  <a:lnTo>
                    <a:pt x="537095" y="163995"/>
                  </a:lnTo>
                  <a:lnTo>
                    <a:pt x="537095" y="221005"/>
                  </a:lnTo>
                  <a:lnTo>
                    <a:pt x="537095" y="469379"/>
                  </a:lnTo>
                  <a:lnTo>
                    <a:pt x="531660" y="496277"/>
                  </a:lnTo>
                  <a:lnTo>
                    <a:pt x="516839" y="518248"/>
                  </a:lnTo>
                  <a:lnTo>
                    <a:pt x="494880" y="533069"/>
                  </a:lnTo>
                  <a:lnTo>
                    <a:pt x="467982" y="538492"/>
                  </a:lnTo>
                  <a:lnTo>
                    <a:pt x="219595" y="538492"/>
                  </a:lnTo>
                  <a:lnTo>
                    <a:pt x="192697" y="533069"/>
                  </a:lnTo>
                  <a:lnTo>
                    <a:pt x="170726" y="518248"/>
                  </a:lnTo>
                  <a:lnTo>
                    <a:pt x="155905" y="496277"/>
                  </a:lnTo>
                  <a:lnTo>
                    <a:pt x="150482" y="469379"/>
                  </a:lnTo>
                  <a:lnTo>
                    <a:pt x="150482" y="221005"/>
                  </a:lnTo>
                  <a:lnTo>
                    <a:pt x="155905" y="194106"/>
                  </a:lnTo>
                  <a:lnTo>
                    <a:pt x="170726" y="172148"/>
                  </a:lnTo>
                  <a:lnTo>
                    <a:pt x="192697" y="157327"/>
                  </a:lnTo>
                  <a:lnTo>
                    <a:pt x="219595" y="151892"/>
                  </a:lnTo>
                  <a:lnTo>
                    <a:pt x="467982" y="151892"/>
                  </a:lnTo>
                  <a:lnTo>
                    <a:pt x="494880" y="157327"/>
                  </a:lnTo>
                  <a:lnTo>
                    <a:pt x="516839" y="172148"/>
                  </a:lnTo>
                  <a:lnTo>
                    <a:pt x="531660" y="194106"/>
                  </a:lnTo>
                  <a:lnTo>
                    <a:pt x="537095" y="221005"/>
                  </a:lnTo>
                  <a:lnTo>
                    <a:pt x="537095" y="163995"/>
                  </a:lnTo>
                  <a:lnTo>
                    <a:pt x="532231" y="156756"/>
                  </a:lnTo>
                  <a:lnTo>
                    <a:pt x="525005" y="151892"/>
                  </a:lnTo>
                  <a:lnTo>
                    <a:pt x="503415" y="137388"/>
                  </a:lnTo>
                  <a:lnTo>
                    <a:pt x="467982" y="130289"/>
                  </a:lnTo>
                  <a:lnTo>
                    <a:pt x="219595" y="130289"/>
                  </a:lnTo>
                  <a:lnTo>
                    <a:pt x="184150" y="137388"/>
                  </a:lnTo>
                  <a:lnTo>
                    <a:pt x="155333" y="156756"/>
                  </a:lnTo>
                  <a:lnTo>
                    <a:pt x="135966" y="185572"/>
                  </a:lnTo>
                  <a:lnTo>
                    <a:pt x="128879" y="221005"/>
                  </a:lnTo>
                  <a:lnTo>
                    <a:pt x="128879" y="469379"/>
                  </a:lnTo>
                  <a:lnTo>
                    <a:pt x="135966" y="504825"/>
                  </a:lnTo>
                  <a:lnTo>
                    <a:pt x="155333" y="533641"/>
                  </a:lnTo>
                  <a:lnTo>
                    <a:pt x="184150" y="553008"/>
                  </a:lnTo>
                  <a:lnTo>
                    <a:pt x="219595" y="560095"/>
                  </a:lnTo>
                  <a:lnTo>
                    <a:pt x="467982" y="560095"/>
                  </a:lnTo>
                  <a:lnTo>
                    <a:pt x="503415" y="553008"/>
                  </a:lnTo>
                  <a:lnTo>
                    <a:pt x="525005" y="538492"/>
                  </a:lnTo>
                  <a:lnTo>
                    <a:pt x="532231" y="533641"/>
                  </a:lnTo>
                  <a:lnTo>
                    <a:pt x="551599" y="504825"/>
                  </a:lnTo>
                  <a:lnTo>
                    <a:pt x="558698" y="469379"/>
                  </a:lnTo>
                  <a:lnTo>
                    <a:pt x="558698" y="221005"/>
                  </a:lnTo>
                  <a:close/>
                </a:path>
                <a:path w="691514" h="685800">
                  <a:moveTo>
                    <a:pt x="691159" y="345567"/>
                  </a:moveTo>
                  <a:lnTo>
                    <a:pt x="686892" y="291007"/>
                  </a:lnTo>
                  <a:lnTo>
                    <a:pt x="674293" y="238455"/>
                  </a:lnTo>
                  <a:lnTo>
                    <a:pt x="668832" y="225272"/>
                  </a:lnTo>
                  <a:lnTo>
                    <a:pt x="668832" y="345567"/>
                  </a:lnTo>
                  <a:lnTo>
                    <a:pt x="665314" y="393331"/>
                  </a:lnTo>
                  <a:lnTo>
                    <a:pt x="655091" y="438924"/>
                  </a:lnTo>
                  <a:lnTo>
                    <a:pt x="638657" y="481838"/>
                  </a:lnTo>
                  <a:lnTo>
                    <a:pt x="616508" y="521576"/>
                  </a:lnTo>
                  <a:lnTo>
                    <a:pt x="589178" y="557631"/>
                  </a:lnTo>
                  <a:lnTo>
                    <a:pt x="557149" y="589521"/>
                  </a:lnTo>
                  <a:lnTo>
                    <a:pt x="520915" y="616724"/>
                  </a:lnTo>
                  <a:lnTo>
                    <a:pt x="480999" y="638759"/>
                  </a:lnTo>
                  <a:lnTo>
                    <a:pt x="437908" y="655116"/>
                  </a:lnTo>
                  <a:lnTo>
                    <a:pt x="392112" y="665302"/>
                  </a:lnTo>
                  <a:lnTo>
                    <a:pt x="344144" y="668807"/>
                  </a:lnTo>
                  <a:lnTo>
                    <a:pt x="296379" y="665302"/>
                  </a:lnTo>
                  <a:lnTo>
                    <a:pt x="250786" y="655116"/>
                  </a:lnTo>
                  <a:lnTo>
                    <a:pt x="207860" y="638759"/>
                  </a:lnTo>
                  <a:lnTo>
                    <a:pt x="168122" y="616724"/>
                  </a:lnTo>
                  <a:lnTo>
                    <a:pt x="132054" y="589521"/>
                  </a:lnTo>
                  <a:lnTo>
                    <a:pt x="100177" y="557631"/>
                  </a:lnTo>
                  <a:lnTo>
                    <a:pt x="72961" y="521576"/>
                  </a:lnTo>
                  <a:lnTo>
                    <a:pt x="50927" y="481838"/>
                  </a:lnTo>
                  <a:lnTo>
                    <a:pt x="34569" y="438924"/>
                  </a:lnTo>
                  <a:lnTo>
                    <a:pt x="24384" y="393331"/>
                  </a:lnTo>
                  <a:lnTo>
                    <a:pt x="20878" y="345567"/>
                  </a:lnTo>
                  <a:lnTo>
                    <a:pt x="24384" y="297434"/>
                  </a:lnTo>
                  <a:lnTo>
                    <a:pt x="34569" y="251548"/>
                  </a:lnTo>
                  <a:lnTo>
                    <a:pt x="50927" y="208394"/>
                  </a:lnTo>
                  <a:lnTo>
                    <a:pt x="72961" y="168465"/>
                  </a:lnTo>
                  <a:lnTo>
                    <a:pt x="100177" y="132270"/>
                  </a:lnTo>
                  <a:lnTo>
                    <a:pt x="132054" y="100291"/>
                  </a:lnTo>
                  <a:lnTo>
                    <a:pt x="168122" y="73012"/>
                  </a:lnTo>
                  <a:lnTo>
                    <a:pt x="207860" y="50939"/>
                  </a:lnTo>
                  <a:lnTo>
                    <a:pt x="250786" y="34569"/>
                  </a:lnTo>
                  <a:lnTo>
                    <a:pt x="296379" y="24384"/>
                  </a:lnTo>
                  <a:lnTo>
                    <a:pt x="344144" y="20878"/>
                  </a:lnTo>
                  <a:lnTo>
                    <a:pt x="392112" y="24384"/>
                  </a:lnTo>
                  <a:lnTo>
                    <a:pt x="437908" y="34569"/>
                  </a:lnTo>
                  <a:lnTo>
                    <a:pt x="480999" y="50939"/>
                  </a:lnTo>
                  <a:lnTo>
                    <a:pt x="520915" y="73012"/>
                  </a:lnTo>
                  <a:lnTo>
                    <a:pt x="557149" y="100291"/>
                  </a:lnTo>
                  <a:lnTo>
                    <a:pt x="589178" y="132270"/>
                  </a:lnTo>
                  <a:lnTo>
                    <a:pt x="616508" y="168465"/>
                  </a:lnTo>
                  <a:lnTo>
                    <a:pt x="638657" y="208394"/>
                  </a:lnTo>
                  <a:lnTo>
                    <a:pt x="655091" y="251548"/>
                  </a:lnTo>
                  <a:lnTo>
                    <a:pt x="665314" y="297434"/>
                  </a:lnTo>
                  <a:lnTo>
                    <a:pt x="668832" y="345567"/>
                  </a:lnTo>
                  <a:lnTo>
                    <a:pt x="668832" y="225272"/>
                  </a:lnTo>
                  <a:lnTo>
                    <a:pt x="653681" y="188696"/>
                  </a:lnTo>
                  <a:lnTo>
                    <a:pt x="625360" y="142544"/>
                  </a:lnTo>
                  <a:lnTo>
                    <a:pt x="589635" y="100787"/>
                  </a:lnTo>
                  <a:lnTo>
                    <a:pt x="548220" y="65138"/>
                  </a:lnTo>
                  <a:lnTo>
                    <a:pt x="502246" y="36995"/>
                  </a:lnTo>
                  <a:lnTo>
                    <a:pt x="462902" y="20878"/>
                  </a:lnTo>
                  <a:lnTo>
                    <a:pt x="452488" y="16598"/>
                  </a:lnTo>
                  <a:lnTo>
                    <a:pt x="399757" y="4191"/>
                  </a:lnTo>
                  <a:lnTo>
                    <a:pt x="344855" y="0"/>
                  </a:lnTo>
                  <a:lnTo>
                    <a:pt x="290664" y="4191"/>
                  </a:lnTo>
                  <a:lnTo>
                    <a:pt x="238366" y="16598"/>
                  </a:lnTo>
                  <a:lnTo>
                    <a:pt x="188836" y="36995"/>
                  </a:lnTo>
                  <a:lnTo>
                    <a:pt x="142925" y="65138"/>
                  </a:lnTo>
                  <a:lnTo>
                    <a:pt x="101511" y="100787"/>
                  </a:lnTo>
                  <a:lnTo>
                    <a:pt x="65798" y="142544"/>
                  </a:lnTo>
                  <a:lnTo>
                    <a:pt x="37477" y="188696"/>
                  </a:lnTo>
                  <a:lnTo>
                    <a:pt x="16865" y="238455"/>
                  </a:lnTo>
                  <a:lnTo>
                    <a:pt x="4267" y="291007"/>
                  </a:lnTo>
                  <a:lnTo>
                    <a:pt x="0" y="345567"/>
                  </a:lnTo>
                  <a:lnTo>
                    <a:pt x="4267" y="399757"/>
                  </a:lnTo>
                  <a:lnTo>
                    <a:pt x="16865" y="452043"/>
                  </a:lnTo>
                  <a:lnTo>
                    <a:pt x="37477" y="501573"/>
                  </a:lnTo>
                  <a:lnTo>
                    <a:pt x="65798" y="547484"/>
                  </a:lnTo>
                  <a:lnTo>
                    <a:pt x="101511" y="588899"/>
                  </a:lnTo>
                  <a:lnTo>
                    <a:pt x="142925" y="624878"/>
                  </a:lnTo>
                  <a:lnTo>
                    <a:pt x="188836" y="653237"/>
                  </a:lnTo>
                  <a:lnTo>
                    <a:pt x="238366" y="673747"/>
                  </a:lnTo>
                  <a:lnTo>
                    <a:pt x="288937" y="685800"/>
                  </a:lnTo>
                  <a:lnTo>
                    <a:pt x="399402" y="685800"/>
                  </a:lnTo>
                  <a:lnTo>
                    <a:pt x="464947" y="668807"/>
                  </a:lnTo>
                  <a:lnTo>
                    <a:pt x="518033" y="644652"/>
                  </a:lnTo>
                  <a:lnTo>
                    <a:pt x="555459" y="619404"/>
                  </a:lnTo>
                  <a:lnTo>
                    <a:pt x="589635" y="588899"/>
                  </a:lnTo>
                  <a:lnTo>
                    <a:pt x="625360" y="547484"/>
                  </a:lnTo>
                  <a:lnTo>
                    <a:pt x="653681" y="501573"/>
                  </a:lnTo>
                  <a:lnTo>
                    <a:pt x="674293" y="452043"/>
                  </a:lnTo>
                  <a:lnTo>
                    <a:pt x="686892" y="399757"/>
                  </a:lnTo>
                  <a:lnTo>
                    <a:pt x="691159" y="3455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57297" y="7025208"/>
              <a:ext cx="257022" cy="272135"/>
            </a:xfrm>
            <a:prstGeom prst="rect">
              <a:avLst/>
            </a:prstGeom>
          </p:spPr>
        </p:pic>
      </p:grpSp>
      <p:grpSp>
        <p:nvGrpSpPr>
          <p:cNvPr id="9" name="object 9"/>
          <p:cNvGrpSpPr/>
          <p:nvPr/>
        </p:nvGrpSpPr>
        <p:grpSpPr>
          <a:xfrm>
            <a:off x="3421875" y="6838746"/>
            <a:ext cx="691515" cy="685800"/>
            <a:chOff x="3421875" y="6838746"/>
            <a:chExt cx="691515" cy="685800"/>
          </a:xfrm>
        </p:grpSpPr>
        <p:sp>
          <p:nvSpPr>
            <p:cNvPr id="10" name="object 10"/>
            <p:cNvSpPr/>
            <p:nvPr/>
          </p:nvSpPr>
          <p:spPr>
            <a:xfrm>
              <a:off x="3421875" y="6838746"/>
              <a:ext cx="691515" cy="685800"/>
            </a:xfrm>
            <a:custGeom>
              <a:avLst/>
              <a:gdLst/>
              <a:ahLst/>
              <a:cxnLst/>
              <a:rect l="l" t="t" r="r" b="b"/>
              <a:pathLst>
                <a:path w="691514" h="685800">
                  <a:moveTo>
                    <a:pt x="344855" y="0"/>
                  </a:moveTo>
                  <a:lnTo>
                    <a:pt x="290655" y="4192"/>
                  </a:lnTo>
                  <a:lnTo>
                    <a:pt x="238357" y="16607"/>
                  </a:lnTo>
                  <a:lnTo>
                    <a:pt x="188825" y="37005"/>
                  </a:lnTo>
                  <a:lnTo>
                    <a:pt x="142922" y="65145"/>
                  </a:lnTo>
                  <a:lnTo>
                    <a:pt x="101511" y="100787"/>
                  </a:lnTo>
                  <a:lnTo>
                    <a:pt x="65794" y="142552"/>
                  </a:lnTo>
                  <a:lnTo>
                    <a:pt x="37474" y="188708"/>
                  </a:lnTo>
                  <a:lnTo>
                    <a:pt x="16862" y="238461"/>
                  </a:lnTo>
                  <a:lnTo>
                    <a:pt x="4267" y="291012"/>
                  </a:lnTo>
                  <a:lnTo>
                    <a:pt x="0" y="345566"/>
                  </a:lnTo>
                  <a:lnTo>
                    <a:pt x="4267" y="399761"/>
                  </a:lnTo>
                  <a:lnTo>
                    <a:pt x="16862" y="452055"/>
                  </a:lnTo>
                  <a:lnTo>
                    <a:pt x="37474" y="501585"/>
                  </a:lnTo>
                  <a:lnTo>
                    <a:pt x="65794" y="547488"/>
                  </a:lnTo>
                  <a:lnTo>
                    <a:pt x="101511" y="588898"/>
                  </a:lnTo>
                  <a:lnTo>
                    <a:pt x="142922" y="624888"/>
                  </a:lnTo>
                  <a:lnTo>
                    <a:pt x="188825" y="653242"/>
                  </a:lnTo>
                  <a:lnTo>
                    <a:pt x="238357" y="673752"/>
                  </a:lnTo>
                  <a:lnTo>
                    <a:pt x="288929" y="685799"/>
                  </a:lnTo>
                  <a:lnTo>
                    <a:pt x="399393" y="685799"/>
                  </a:lnTo>
                  <a:lnTo>
                    <a:pt x="435196" y="678810"/>
                  </a:lnTo>
                  <a:lnTo>
                    <a:pt x="464940" y="668807"/>
                  </a:lnTo>
                  <a:lnTo>
                    <a:pt x="344855" y="668807"/>
                  </a:lnTo>
                  <a:lnTo>
                    <a:pt x="297082" y="665302"/>
                  </a:lnTo>
                  <a:lnTo>
                    <a:pt x="251487" y="655122"/>
                  </a:lnTo>
                  <a:lnTo>
                    <a:pt x="208568" y="638767"/>
                  </a:lnTo>
                  <a:lnTo>
                    <a:pt x="168827" y="616735"/>
                  </a:lnTo>
                  <a:lnTo>
                    <a:pt x="132763" y="589527"/>
                  </a:lnTo>
                  <a:lnTo>
                    <a:pt x="100876" y="557642"/>
                  </a:lnTo>
                  <a:lnTo>
                    <a:pt x="73666" y="521581"/>
                  </a:lnTo>
                  <a:lnTo>
                    <a:pt x="51632" y="481843"/>
                  </a:lnTo>
                  <a:lnTo>
                    <a:pt x="35275" y="438928"/>
                  </a:lnTo>
                  <a:lnTo>
                    <a:pt x="25094" y="393336"/>
                  </a:lnTo>
                  <a:lnTo>
                    <a:pt x="21589" y="345566"/>
                  </a:lnTo>
                  <a:lnTo>
                    <a:pt x="25094" y="297437"/>
                  </a:lnTo>
                  <a:lnTo>
                    <a:pt x="35275" y="251550"/>
                  </a:lnTo>
                  <a:lnTo>
                    <a:pt x="51632" y="208399"/>
                  </a:lnTo>
                  <a:lnTo>
                    <a:pt x="73666" y="168477"/>
                  </a:lnTo>
                  <a:lnTo>
                    <a:pt x="100876" y="132278"/>
                  </a:lnTo>
                  <a:lnTo>
                    <a:pt x="132763" y="100294"/>
                  </a:lnTo>
                  <a:lnTo>
                    <a:pt x="168827" y="73020"/>
                  </a:lnTo>
                  <a:lnTo>
                    <a:pt x="208568" y="50948"/>
                  </a:lnTo>
                  <a:lnTo>
                    <a:pt x="251487" y="34571"/>
                  </a:lnTo>
                  <a:lnTo>
                    <a:pt x="297082" y="24384"/>
                  </a:lnTo>
                  <a:lnTo>
                    <a:pt x="344855" y="20878"/>
                  </a:lnTo>
                  <a:lnTo>
                    <a:pt x="462896" y="20878"/>
                  </a:lnTo>
                  <a:lnTo>
                    <a:pt x="452479" y="16607"/>
                  </a:lnTo>
                  <a:lnTo>
                    <a:pt x="399756" y="4192"/>
                  </a:lnTo>
                  <a:lnTo>
                    <a:pt x="344855" y="0"/>
                  </a:lnTo>
                  <a:close/>
                </a:path>
                <a:path w="691514" h="685800">
                  <a:moveTo>
                    <a:pt x="462896" y="20878"/>
                  </a:moveTo>
                  <a:lnTo>
                    <a:pt x="344855" y="20878"/>
                  </a:lnTo>
                  <a:lnTo>
                    <a:pt x="392985" y="24384"/>
                  </a:lnTo>
                  <a:lnTo>
                    <a:pt x="438873" y="34571"/>
                  </a:lnTo>
                  <a:lnTo>
                    <a:pt x="482025" y="50948"/>
                  </a:lnTo>
                  <a:lnTo>
                    <a:pt x="521949" y="73020"/>
                  </a:lnTo>
                  <a:lnTo>
                    <a:pt x="558149" y="100294"/>
                  </a:lnTo>
                  <a:lnTo>
                    <a:pt x="590135" y="132278"/>
                  </a:lnTo>
                  <a:lnTo>
                    <a:pt x="617411" y="168477"/>
                  </a:lnTo>
                  <a:lnTo>
                    <a:pt x="639484" y="208399"/>
                  </a:lnTo>
                  <a:lnTo>
                    <a:pt x="655862" y="251550"/>
                  </a:lnTo>
                  <a:lnTo>
                    <a:pt x="666050" y="297437"/>
                  </a:lnTo>
                  <a:lnTo>
                    <a:pt x="669556" y="345566"/>
                  </a:lnTo>
                  <a:lnTo>
                    <a:pt x="666018" y="393336"/>
                  </a:lnTo>
                  <a:lnTo>
                    <a:pt x="655746" y="438928"/>
                  </a:lnTo>
                  <a:lnTo>
                    <a:pt x="639251" y="481843"/>
                  </a:lnTo>
                  <a:lnTo>
                    <a:pt x="617048" y="521581"/>
                  </a:lnTo>
                  <a:lnTo>
                    <a:pt x="589649" y="557642"/>
                  </a:lnTo>
                  <a:lnTo>
                    <a:pt x="557567" y="589527"/>
                  </a:lnTo>
                  <a:lnTo>
                    <a:pt x="521315" y="616735"/>
                  </a:lnTo>
                  <a:lnTo>
                    <a:pt x="481404" y="638767"/>
                  </a:lnTo>
                  <a:lnTo>
                    <a:pt x="438349" y="655122"/>
                  </a:lnTo>
                  <a:lnTo>
                    <a:pt x="392662" y="665302"/>
                  </a:lnTo>
                  <a:lnTo>
                    <a:pt x="344855" y="668807"/>
                  </a:lnTo>
                  <a:lnTo>
                    <a:pt x="464940" y="668807"/>
                  </a:lnTo>
                  <a:lnTo>
                    <a:pt x="518015" y="644652"/>
                  </a:lnTo>
                  <a:lnTo>
                    <a:pt x="555454" y="619415"/>
                  </a:lnTo>
                  <a:lnTo>
                    <a:pt x="589635" y="588898"/>
                  </a:lnTo>
                  <a:lnTo>
                    <a:pt x="625353" y="547488"/>
                  </a:lnTo>
                  <a:lnTo>
                    <a:pt x="653676" y="501585"/>
                  </a:lnTo>
                  <a:lnTo>
                    <a:pt x="674292" y="452055"/>
                  </a:lnTo>
                  <a:lnTo>
                    <a:pt x="686890" y="399761"/>
                  </a:lnTo>
                  <a:lnTo>
                    <a:pt x="691159" y="345566"/>
                  </a:lnTo>
                  <a:lnTo>
                    <a:pt x="686890" y="291012"/>
                  </a:lnTo>
                  <a:lnTo>
                    <a:pt x="674292" y="238461"/>
                  </a:lnTo>
                  <a:lnTo>
                    <a:pt x="653676" y="188708"/>
                  </a:lnTo>
                  <a:lnTo>
                    <a:pt x="625353" y="142552"/>
                  </a:lnTo>
                  <a:lnTo>
                    <a:pt x="589635" y="100787"/>
                  </a:lnTo>
                  <a:lnTo>
                    <a:pt x="548213" y="65145"/>
                  </a:lnTo>
                  <a:lnTo>
                    <a:pt x="502229" y="37005"/>
                  </a:lnTo>
                  <a:lnTo>
                    <a:pt x="462896" y="2087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580981" y="7115911"/>
              <a:ext cx="95034" cy="241185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566579" y="6984885"/>
              <a:ext cx="109435" cy="109435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3725697" y="7115911"/>
              <a:ext cx="255904" cy="241300"/>
            </a:xfrm>
            <a:custGeom>
              <a:avLst/>
              <a:gdLst/>
              <a:ahLst/>
              <a:cxnLst/>
              <a:rect l="l" t="t" r="r" b="b"/>
              <a:pathLst>
                <a:path w="255904" h="241300">
                  <a:moveTo>
                    <a:pt x="141820" y="0"/>
                  </a:moveTo>
                  <a:lnTo>
                    <a:pt x="125884" y="956"/>
                  </a:lnTo>
                  <a:lnTo>
                    <a:pt x="110416" y="3870"/>
                  </a:lnTo>
                  <a:lnTo>
                    <a:pt x="95354" y="8808"/>
                  </a:lnTo>
                  <a:lnTo>
                    <a:pt x="80632" y="15836"/>
                  </a:lnTo>
                  <a:lnTo>
                    <a:pt x="80632" y="5041"/>
                  </a:lnTo>
                  <a:lnTo>
                    <a:pt x="76314" y="0"/>
                  </a:lnTo>
                  <a:lnTo>
                    <a:pt x="11518" y="0"/>
                  </a:lnTo>
                  <a:lnTo>
                    <a:pt x="5753" y="0"/>
                  </a:lnTo>
                  <a:lnTo>
                    <a:pt x="0" y="4318"/>
                  </a:lnTo>
                  <a:lnTo>
                    <a:pt x="0" y="235419"/>
                  </a:lnTo>
                  <a:lnTo>
                    <a:pt x="5041" y="241185"/>
                  </a:lnTo>
                  <a:lnTo>
                    <a:pt x="89992" y="241185"/>
                  </a:lnTo>
                  <a:lnTo>
                    <a:pt x="95745" y="236143"/>
                  </a:lnTo>
                  <a:lnTo>
                    <a:pt x="95745" y="151193"/>
                  </a:lnTo>
                  <a:lnTo>
                    <a:pt x="97084" y="131483"/>
                  </a:lnTo>
                  <a:lnTo>
                    <a:pt x="102138" y="113393"/>
                  </a:lnTo>
                  <a:lnTo>
                    <a:pt x="112456" y="100163"/>
                  </a:lnTo>
                  <a:lnTo>
                    <a:pt x="129590" y="95034"/>
                  </a:lnTo>
                  <a:lnTo>
                    <a:pt x="142220" y="97925"/>
                  </a:lnTo>
                  <a:lnTo>
                    <a:pt x="151277" y="105743"/>
                  </a:lnTo>
                  <a:lnTo>
                    <a:pt x="157231" y="117204"/>
                  </a:lnTo>
                  <a:lnTo>
                    <a:pt x="160553" y="131025"/>
                  </a:lnTo>
                  <a:lnTo>
                    <a:pt x="161264" y="136791"/>
                  </a:lnTo>
                  <a:lnTo>
                    <a:pt x="165582" y="140385"/>
                  </a:lnTo>
                  <a:lnTo>
                    <a:pt x="177101" y="140385"/>
                  </a:lnTo>
                  <a:lnTo>
                    <a:pt x="182143" y="134632"/>
                  </a:lnTo>
                  <a:lnTo>
                    <a:pt x="180708" y="128866"/>
                  </a:lnTo>
                  <a:lnTo>
                    <a:pt x="174520" y="105021"/>
                  </a:lnTo>
                  <a:lnTo>
                    <a:pt x="163607" y="87652"/>
                  </a:lnTo>
                  <a:lnTo>
                    <a:pt x="148104" y="77031"/>
                  </a:lnTo>
                  <a:lnTo>
                    <a:pt x="128143" y="73431"/>
                  </a:lnTo>
                  <a:lnTo>
                    <a:pt x="104715" y="78696"/>
                  </a:lnTo>
                  <a:lnTo>
                    <a:pt x="87561" y="93953"/>
                  </a:lnTo>
                  <a:lnTo>
                    <a:pt x="77020" y="118388"/>
                  </a:lnTo>
                  <a:lnTo>
                    <a:pt x="73431" y="151193"/>
                  </a:lnTo>
                  <a:lnTo>
                    <a:pt x="73431" y="218147"/>
                  </a:lnTo>
                  <a:lnTo>
                    <a:pt x="21590" y="218147"/>
                  </a:lnTo>
                  <a:lnTo>
                    <a:pt x="21590" y="22313"/>
                  </a:lnTo>
                  <a:lnTo>
                    <a:pt x="58318" y="22313"/>
                  </a:lnTo>
                  <a:lnTo>
                    <a:pt x="58318" y="39598"/>
                  </a:lnTo>
                  <a:lnTo>
                    <a:pt x="59029" y="43205"/>
                  </a:lnTo>
                  <a:lnTo>
                    <a:pt x="61912" y="45364"/>
                  </a:lnTo>
                  <a:lnTo>
                    <a:pt x="66230" y="46799"/>
                  </a:lnTo>
                  <a:lnTo>
                    <a:pt x="70548" y="46799"/>
                  </a:lnTo>
                  <a:lnTo>
                    <a:pt x="74866" y="45364"/>
                  </a:lnTo>
                  <a:lnTo>
                    <a:pt x="89671" y="35381"/>
                  </a:lnTo>
                  <a:lnTo>
                    <a:pt x="105825" y="28167"/>
                  </a:lnTo>
                  <a:lnTo>
                    <a:pt x="123061" y="23788"/>
                  </a:lnTo>
                  <a:lnTo>
                    <a:pt x="141109" y="22313"/>
                  </a:lnTo>
                  <a:lnTo>
                    <a:pt x="181819" y="31448"/>
                  </a:lnTo>
                  <a:lnTo>
                    <a:pt x="210312" y="55432"/>
                  </a:lnTo>
                  <a:lnTo>
                    <a:pt x="227059" y="89136"/>
                  </a:lnTo>
                  <a:lnTo>
                    <a:pt x="232537" y="127431"/>
                  </a:lnTo>
                  <a:lnTo>
                    <a:pt x="232537" y="218147"/>
                  </a:lnTo>
                  <a:lnTo>
                    <a:pt x="180708" y="218147"/>
                  </a:lnTo>
                  <a:lnTo>
                    <a:pt x="180708" y="176390"/>
                  </a:lnTo>
                  <a:lnTo>
                    <a:pt x="176377" y="172059"/>
                  </a:lnTo>
                  <a:lnTo>
                    <a:pt x="164858" y="172059"/>
                  </a:lnTo>
                  <a:lnTo>
                    <a:pt x="160553" y="176390"/>
                  </a:lnTo>
                  <a:lnTo>
                    <a:pt x="160553" y="234708"/>
                  </a:lnTo>
                  <a:lnTo>
                    <a:pt x="164858" y="239737"/>
                  </a:lnTo>
                  <a:lnTo>
                    <a:pt x="250532" y="239737"/>
                  </a:lnTo>
                  <a:lnTo>
                    <a:pt x="255574" y="235419"/>
                  </a:lnTo>
                  <a:lnTo>
                    <a:pt x="255574" y="125996"/>
                  </a:lnTo>
                  <a:lnTo>
                    <a:pt x="247318" y="74720"/>
                  </a:lnTo>
                  <a:lnTo>
                    <a:pt x="224077" y="34918"/>
                  </a:lnTo>
                  <a:lnTo>
                    <a:pt x="188146" y="9157"/>
                  </a:lnTo>
                  <a:lnTo>
                    <a:pt x="14182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/>
          <p:nvPr/>
        </p:nvSpPr>
        <p:spPr>
          <a:xfrm>
            <a:off x="1624037" y="4315040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AB4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</TotalTime>
  <Words>295</Words>
  <Application>Microsoft Macintosh PowerPoint</Application>
  <PresentationFormat>Custom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Verdana</vt:lpstr>
      <vt:lpstr>Office Theme</vt:lpstr>
      <vt:lpstr>Overcoming Challenges in AI Healthcare Bots: Insights from the Phi3 Implementation</vt:lpstr>
      <vt:lpstr>Introduction to AI Healthcare Bots</vt:lpstr>
      <vt:lpstr>Identifying Key Challenges</vt:lpstr>
      <vt:lpstr>Data Privacy Concerns</vt:lpstr>
      <vt:lpstr>Integration with Existing Systems</vt:lpstr>
      <vt:lpstr>Enhancing User Acceptance</vt:lpstr>
      <vt:lpstr>and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TARAN DHINGRA - 122111135 - MITBLR</cp:lastModifiedBy>
  <cp:revision>1</cp:revision>
  <dcterms:created xsi:type="dcterms:W3CDTF">2024-10-19T00:39:53Z</dcterms:created>
  <dcterms:modified xsi:type="dcterms:W3CDTF">2024-10-19T10:46:01Z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2024-10-19T00:00:00Z</vt:filetime>
  </property>
  <property fmtid="{D5CDD505-2E9C-101B-9397-08002B2CF9AE}" pid="3" name="Creator">
    <vt:lpwstr>Chromium</vt:lpwstr>
  </property>
  <property fmtid="{D5CDD505-2E9C-101B-9397-08002B2CF9AE}" pid="4" name="LastSaved">
    <vt:filetime>2024-10-19T00:00:00Z</vt:filetime>
  </property>
  <property fmtid="{D5CDD505-2E9C-101B-9397-08002B2CF9AE}" pid="5" name="Producer">
    <vt:lpwstr>GPL Ghostscript 10.02.0</vt:lpwstr>
  </property>
</Properties>
</file>